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24384000" cy="13716000"/>
  <p:notesSz cx="6858000" cy="9144000"/>
  <p:embeddedFontLst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4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219200" y="2946400"/>
            <a:ext cx="21958300" cy="4089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219200" y="7327900"/>
            <a:ext cx="21958300" cy="1968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图像"/>
          <p:cNvSpPr/>
          <p:nvPr>
            <p:ph type="pic" sz="half" idx="21"/>
          </p:nvPr>
        </p:nvSpPr>
        <p:spPr>
          <a:xfrm>
            <a:off x="11723140" y="6570950"/>
            <a:ext cx="11849101" cy="78457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6" name="图像"/>
          <p:cNvSpPr/>
          <p:nvPr>
            <p:ph type="pic" sz="half" idx="22"/>
          </p:nvPr>
        </p:nvSpPr>
        <p:spPr>
          <a:xfrm>
            <a:off x="12224066" y="-483729"/>
            <a:ext cx="11569701" cy="772741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7" name="图像"/>
          <p:cNvSpPr/>
          <p:nvPr>
            <p:ph type="pic" idx="23"/>
          </p:nvPr>
        </p:nvSpPr>
        <p:spPr>
          <a:xfrm>
            <a:off x="660400" y="-3810000"/>
            <a:ext cx="12005733" cy="18008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苏子柔"/>
          <p:cNvSpPr txBox="1"/>
          <p:nvPr>
            <p:ph type="body" sz="quarter" idx="21" hasCustomPrompt="1"/>
          </p:nvPr>
        </p:nvSpPr>
        <p:spPr>
          <a:xfrm>
            <a:off x="3835400" y="9334500"/>
            <a:ext cx="16687800" cy="889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400" i="1"/>
            </a:lvl1pPr>
          </a:lstStyle>
          <a:p>
            <a:r>
              <a:t>–苏子柔</a:t>
            </a:r>
          </a:p>
        </p:txBody>
      </p:sp>
      <p:sp>
        <p:nvSpPr>
          <p:cNvPr id="106" name="“在此键入引文”"/>
          <p:cNvSpPr txBox="1"/>
          <p:nvPr>
            <p:ph type="body" sz="quarter" idx="22" hasCustomPrompt="1"/>
          </p:nvPr>
        </p:nvSpPr>
        <p:spPr>
          <a:xfrm>
            <a:off x="3835400" y="5892799"/>
            <a:ext cx="16687800" cy="1168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r>
              <a:t>“在此键入引文”</a:t>
            </a:r>
          </a:p>
        </p:txBody>
      </p:sp>
      <p:sp>
        <p:nvSpPr>
          <p:cNvPr id="10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/>
          <p:nvPr>
            <p:ph type="pic" idx="21"/>
          </p:nvPr>
        </p:nvSpPr>
        <p:spPr>
          <a:xfrm>
            <a:off x="-2298700" y="-1143000"/>
            <a:ext cx="27432000" cy="1682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21"/>
          </p:nvPr>
        </p:nvSpPr>
        <p:spPr>
          <a:xfrm>
            <a:off x="8331200" y="-647700"/>
            <a:ext cx="7797800" cy="11696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图像"/>
          <p:cNvSpPr/>
          <p:nvPr>
            <p:ph type="pic" idx="22"/>
          </p:nvPr>
        </p:nvSpPr>
        <p:spPr>
          <a:xfrm>
            <a:off x="10388141" y="-774700"/>
            <a:ext cx="15839321" cy="105791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2" name="图像"/>
          <p:cNvSpPr/>
          <p:nvPr>
            <p:ph type="pic" sz="half" idx="23"/>
          </p:nvPr>
        </p:nvSpPr>
        <p:spPr>
          <a:xfrm>
            <a:off x="533400" y="-889000"/>
            <a:ext cx="7797800" cy="1165013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3" name="标题文本"/>
          <p:cNvSpPr txBox="1"/>
          <p:nvPr>
            <p:ph type="title" hasCustomPrompt="1"/>
          </p:nvPr>
        </p:nvSpPr>
        <p:spPr>
          <a:xfrm>
            <a:off x="1219200" y="9550400"/>
            <a:ext cx="21958300" cy="20066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19200" y="11531600"/>
            <a:ext cx="21958300" cy="1803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"/>
          <p:cNvSpPr/>
          <p:nvPr>
            <p:ph type="pic" idx="21"/>
          </p:nvPr>
        </p:nvSpPr>
        <p:spPr>
          <a:xfrm>
            <a:off x="508000" y="-1244600"/>
            <a:ext cx="23368472" cy="1143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3" name="标题文本"/>
          <p:cNvSpPr txBox="1"/>
          <p:nvPr>
            <p:ph type="title" hasCustomPrompt="1"/>
          </p:nvPr>
        </p:nvSpPr>
        <p:spPr>
          <a:xfrm>
            <a:off x="1219200" y="9550400"/>
            <a:ext cx="21958300" cy="20066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19200" y="11531600"/>
            <a:ext cx="21958300" cy="1803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/>
          <p:nvPr>
            <p:ph type="title" hasCustomPrompt="1"/>
          </p:nvPr>
        </p:nvSpPr>
        <p:spPr>
          <a:xfrm>
            <a:off x="1219200" y="4762500"/>
            <a:ext cx="21958300" cy="41656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像"/>
          <p:cNvSpPr/>
          <p:nvPr>
            <p:ph type="pic" sz="half" idx="21"/>
          </p:nvPr>
        </p:nvSpPr>
        <p:spPr>
          <a:xfrm>
            <a:off x="14871700" y="209550"/>
            <a:ext cx="8585200" cy="12877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51" name="标题文本"/>
          <p:cNvSpPr txBox="1"/>
          <p:nvPr>
            <p:ph type="title" hasCustomPrompt="1"/>
          </p:nvPr>
        </p:nvSpPr>
        <p:spPr>
          <a:xfrm>
            <a:off x="1219200" y="2336800"/>
            <a:ext cx="13487400" cy="49149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2" name="正文级别 1…"/>
          <p:cNvSpPr txBox="1"/>
          <p:nvPr>
            <p:ph type="body" sz="half" idx="1" hasCustomPrompt="1"/>
          </p:nvPr>
        </p:nvSpPr>
        <p:spPr>
          <a:xfrm>
            <a:off x="1219200" y="7607300"/>
            <a:ext cx="13487400" cy="50546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4400" i="1">
                <a:solidFill>
                  <a:srgbClr val="717D75"/>
                </a:solidFill>
                <a:latin typeface="Hoefler Text" panose="02030602050506020203"/>
                <a:ea typeface="Hoefler Text" panose="02030602050506020203"/>
                <a:cs typeface="Hoefler Text" panose="02030602050506020203"/>
                <a:sym typeface="Hoefler Text" panose="0203060205050602020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9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图像"/>
          <p:cNvSpPr/>
          <p:nvPr>
            <p:ph type="pic" sz="half" idx="21"/>
          </p:nvPr>
        </p:nvSpPr>
        <p:spPr>
          <a:xfrm>
            <a:off x="15506700" y="2260600"/>
            <a:ext cx="7988300" cy="1198245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7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9" name="正文级别 1…"/>
          <p:cNvSpPr txBox="1"/>
          <p:nvPr>
            <p:ph type="body" sz="half" idx="1" hasCustomPrompt="1"/>
          </p:nvPr>
        </p:nvSpPr>
        <p:spPr>
          <a:xfrm>
            <a:off x="1219200" y="3695700"/>
            <a:ext cx="13512800" cy="91059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1pPr>
            <a:lvl2pPr marL="1143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2pPr>
            <a:lvl3pPr marL="1714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3pPr>
            <a:lvl4pPr marL="22860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4pPr>
            <a:lvl5pPr marL="2857500" indent="-571500">
              <a:lnSpc>
                <a:spcPct val="120000"/>
              </a:lnSpc>
              <a:spcBef>
                <a:spcPts val="3400"/>
              </a:spcBef>
              <a:buBlip>
                <a:blip r:embed="rId2"/>
              </a:buBlip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正文级别 1…"/>
          <p:cNvSpPr txBox="1"/>
          <p:nvPr>
            <p:ph type="body" idx="1" hasCustomPrompt="1"/>
          </p:nvPr>
        </p:nvSpPr>
        <p:spPr>
          <a:xfrm>
            <a:off x="1219200" y="914400"/>
            <a:ext cx="21958300" cy="118999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image" Target="../media/image4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219200" y="215900"/>
            <a:ext cx="21958300" cy="2768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219200" y="3695700"/>
            <a:ext cx="21958300" cy="9105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76100" y="132207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800" b="0" i="0" u="none" strike="noStrike" cap="none" spc="0" baseline="0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7493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5"/>
        </a:buBlip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4986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5"/>
        </a:buBlip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22479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5"/>
        </a:buBlip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9972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5"/>
        </a:buBlip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37465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5"/>
        </a:buBlip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44958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5"/>
        </a:buBlip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52451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5"/>
        </a:buBlip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59944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5"/>
        </a:buBlip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6743700" marR="0" indent="-7493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0000"/>
        <a:buFontTx/>
        <a:buBlip>
          <a:blip r:embed="rId15"/>
        </a:buBlip>
        <a:defRPr sz="6000" b="0" i="0" u="none" strike="noStrike" cap="none" spc="0" baseline="0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.tiff"/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tiff"/><Relationship Id="rId1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lack-footed ferry"/>
          <p:cNvSpPr txBox="1"/>
          <p:nvPr>
            <p:ph type="ctrTitle"/>
          </p:nvPr>
        </p:nvSpPr>
        <p:spPr>
          <a:xfrm>
            <a:off x="1308696" y="1610623"/>
            <a:ext cx="9467000" cy="6786354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000000"/>
                </a:solidFill>
              </a:defRPr>
            </a:lvl1pPr>
          </a:lstStyle>
          <a:p>
            <a:r>
              <a:t>Black-footed ferry</a:t>
            </a:r>
          </a:p>
        </p:txBody>
      </p:sp>
      <p:pic>
        <p:nvPicPr>
          <p:cNvPr id="13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9120" y="2241577"/>
            <a:ext cx="12393770" cy="8880797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3" name="1.2  Jo…"/>
          <p:cNvSpPr txBox="1"/>
          <p:nvPr/>
        </p:nvSpPr>
        <p:spPr>
          <a:xfrm>
            <a:off x="4872526" y="9944326"/>
            <a:ext cx="2462530" cy="11785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500">
                <a:solidFill>
                  <a:srgbClr val="212121"/>
                </a:solidFill>
              </a:defRPr>
            </a:pPr>
            <a:r>
              <a:rPr>
                <a:sym typeface="+mn-ea"/>
              </a:rPr>
              <a:t>1.2  Jo</a:t>
            </a:r>
            <a:endParaRPr>
              <a:sym typeface="+mn-ea"/>
            </a:endParaRPr>
          </a:p>
          <a:p>
            <a:pPr algn="ctr">
              <a:defRPr sz="3500">
                <a:solidFill>
                  <a:srgbClr val="212121"/>
                </a:solidFill>
              </a:defRPr>
            </a:pPr>
            <a:r>
              <a:rPr>
                <a:sym typeface="+mn-ea"/>
              </a:rPr>
              <a:t>HPCX</a:t>
            </a:r>
            <a:r>
              <a:rPr lang="en-US">
                <a:sym typeface="+mn-ea"/>
              </a:rPr>
              <a:t>736</a:t>
            </a:r>
            <a:r>
              <a:t>09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1" grpId="1"/>
      <p:bldP spid="133" grpId="0"/>
      <p:bldP spid="13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hank you!"/>
          <p:cNvSpPr txBox="1"/>
          <p:nvPr>
            <p:ph type="title" idx="4294967295"/>
          </p:nvPr>
        </p:nvSpPr>
        <p:spPr>
          <a:xfrm>
            <a:off x="844550" y="3120390"/>
            <a:ext cx="21958300" cy="5383530"/>
          </a:xfrm>
          <a:prstGeom prst="rect">
            <a:avLst/>
          </a:prstGeom>
        </p:spPr>
        <p:txBody>
          <a:bodyPr/>
          <a:lstStyle>
            <a:lvl1pPr algn="ctr">
              <a:defRPr sz="12100">
                <a:solidFill>
                  <a:srgbClr val="000000"/>
                </a:solidFill>
              </a:defRPr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椭圆形"/>
          <p:cNvSpPr/>
          <p:nvPr/>
        </p:nvSpPr>
        <p:spPr>
          <a:xfrm>
            <a:off x="1227178" y="4934700"/>
            <a:ext cx="506831" cy="4534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800" b="1">
                <a:solidFill>
                  <a:srgbClr val="F5F8EB"/>
                </a:solidFill>
              </a:defRPr>
            </a:pPr>
          </a:p>
        </p:txBody>
      </p:sp>
      <p:sp>
        <p:nvSpPr>
          <p:cNvPr id="136" name="椭圆形"/>
          <p:cNvSpPr/>
          <p:nvPr/>
        </p:nvSpPr>
        <p:spPr>
          <a:xfrm>
            <a:off x="1227178" y="3693247"/>
            <a:ext cx="506831" cy="4534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800" b="1">
                <a:solidFill>
                  <a:srgbClr val="F5F8EB"/>
                </a:solidFill>
              </a:defRPr>
            </a:pPr>
          </a:p>
        </p:txBody>
      </p:sp>
      <p:sp>
        <p:nvSpPr>
          <p:cNvPr id="137" name="椭圆形"/>
          <p:cNvSpPr/>
          <p:nvPr/>
        </p:nvSpPr>
        <p:spPr>
          <a:xfrm>
            <a:off x="1227178" y="6176152"/>
            <a:ext cx="506831" cy="45347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800" b="1">
                <a:solidFill>
                  <a:srgbClr val="F5F8EB"/>
                </a:solidFill>
              </a:defRPr>
            </a:pPr>
          </a:p>
        </p:txBody>
      </p:sp>
      <p:sp>
        <p:nvSpPr>
          <p:cNvPr id="138" name="椭圆形"/>
          <p:cNvSpPr/>
          <p:nvPr/>
        </p:nvSpPr>
        <p:spPr>
          <a:xfrm>
            <a:off x="1227178" y="7417605"/>
            <a:ext cx="506831" cy="4534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800" b="1">
                <a:solidFill>
                  <a:srgbClr val="F5F8EB"/>
                </a:solidFill>
              </a:defRPr>
            </a:pPr>
          </a:p>
        </p:txBody>
      </p:sp>
      <p:sp>
        <p:nvSpPr>
          <p:cNvPr id="139" name="椭圆形"/>
          <p:cNvSpPr/>
          <p:nvPr/>
        </p:nvSpPr>
        <p:spPr>
          <a:xfrm>
            <a:off x="1227178" y="8659057"/>
            <a:ext cx="506831" cy="4534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800" b="1">
                <a:solidFill>
                  <a:srgbClr val="F5F8EB"/>
                </a:solidFill>
              </a:defRPr>
            </a:pPr>
          </a:p>
        </p:txBody>
      </p:sp>
      <p:sp>
        <p:nvSpPr>
          <p:cNvPr id="140" name="椭圆形"/>
          <p:cNvSpPr/>
          <p:nvPr/>
        </p:nvSpPr>
        <p:spPr>
          <a:xfrm>
            <a:off x="1227178" y="9900510"/>
            <a:ext cx="506831" cy="45347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800" b="1">
                <a:solidFill>
                  <a:srgbClr val="F5F8EB"/>
                </a:solidFill>
              </a:defRPr>
            </a:pPr>
          </a:p>
        </p:txBody>
      </p:sp>
      <p:sp>
        <p:nvSpPr>
          <p:cNvPr id="141" name="Communication"/>
          <p:cNvSpPr txBox="1"/>
          <p:nvPr/>
        </p:nvSpPr>
        <p:spPr>
          <a:xfrm>
            <a:off x="2748764" y="3500884"/>
            <a:ext cx="4129585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Communication</a:t>
            </a:r>
          </a:p>
        </p:txBody>
      </p:sp>
      <p:sp>
        <p:nvSpPr>
          <p:cNvPr id="142" name="Native  Habitat"/>
          <p:cNvSpPr txBox="1"/>
          <p:nvPr/>
        </p:nvSpPr>
        <p:spPr>
          <a:xfrm>
            <a:off x="2850674" y="4742336"/>
            <a:ext cx="3925764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Native  Habitat</a:t>
            </a:r>
          </a:p>
        </p:txBody>
      </p:sp>
      <p:sp>
        <p:nvSpPr>
          <p:cNvPr id="143" name="Eating  Habits"/>
          <p:cNvSpPr txBox="1"/>
          <p:nvPr/>
        </p:nvSpPr>
        <p:spPr>
          <a:xfrm>
            <a:off x="2810898" y="5983789"/>
            <a:ext cx="3630539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Eating  Habits</a:t>
            </a:r>
          </a:p>
        </p:txBody>
      </p:sp>
      <p:sp>
        <p:nvSpPr>
          <p:cNvPr id="144" name="Size"/>
          <p:cNvSpPr txBox="1"/>
          <p:nvPr/>
        </p:nvSpPr>
        <p:spPr>
          <a:xfrm>
            <a:off x="2849487" y="7225241"/>
            <a:ext cx="1117303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Size</a:t>
            </a:r>
          </a:p>
        </p:txBody>
      </p:sp>
      <p:sp>
        <p:nvSpPr>
          <p:cNvPr id="145" name="Introduction"/>
          <p:cNvSpPr txBox="1"/>
          <p:nvPr>
            <p:ph type="title" idx="4294967295"/>
          </p:nvPr>
        </p:nvSpPr>
        <p:spPr>
          <a:xfrm>
            <a:off x="961540" y="754643"/>
            <a:ext cx="22729919" cy="3976859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000000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46" name="Why are Black-footed ferrets endangered"/>
          <p:cNvSpPr txBox="1"/>
          <p:nvPr/>
        </p:nvSpPr>
        <p:spPr>
          <a:xfrm>
            <a:off x="2756547" y="8466694"/>
            <a:ext cx="10251010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Why are Black-footed ferrets endangered</a:t>
            </a:r>
          </a:p>
        </p:txBody>
      </p:sp>
      <p:sp>
        <p:nvSpPr>
          <p:cNvPr id="147" name="Reference"/>
          <p:cNvSpPr txBox="1"/>
          <p:nvPr/>
        </p:nvSpPr>
        <p:spPr>
          <a:xfrm>
            <a:off x="2749026" y="9522091"/>
            <a:ext cx="2528491" cy="157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图像" descr="图像"/>
          <p:cNvPicPr/>
          <p:nvPr>
            <p:ph type="pic" idx="21"/>
          </p:nvPr>
        </p:nvPicPr>
        <p:blipFill>
          <a:blip r:embed="rId1"/>
          <a:stretch>
            <a:fillRect/>
          </a:stretch>
        </p:blipFill>
        <p:spPr>
          <a:xfrm>
            <a:off x="8318500" y="482600"/>
            <a:ext cx="7772401" cy="8915400"/>
          </a:xfrm>
          <a:prstGeom prst="rect">
            <a:avLst/>
          </a:prstGeom>
        </p:spPr>
      </p:pic>
      <p:pic>
        <p:nvPicPr>
          <p:cNvPr id="150" name="图像" descr="图像"/>
          <p:cNvPicPr/>
          <p:nvPr>
            <p:ph type="pic" idx="22"/>
          </p:nvPr>
        </p:nvPicPr>
        <p:blipFill>
          <a:blip r:embed="rId2"/>
          <a:stretch>
            <a:fillRect/>
          </a:stretch>
        </p:blipFill>
        <p:spPr>
          <a:xfrm>
            <a:off x="16116300" y="482600"/>
            <a:ext cx="7772400" cy="8915400"/>
          </a:xfrm>
          <a:prstGeom prst="rect">
            <a:avLst/>
          </a:prstGeom>
        </p:spPr>
      </p:pic>
      <p:pic>
        <p:nvPicPr>
          <p:cNvPr id="151" name="0BC46C35-5337-4DE8-94E6-9B7C5CC66E41.jpeg" descr="0BC46C35-5337-4DE8-94E6-9B7C5CC66E41.jpeg"/>
          <p:cNvPicPr/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xfrm>
            <a:off x="520700" y="482129"/>
            <a:ext cx="7772400" cy="8915401"/>
          </a:xfrm>
          <a:prstGeom prst="rect">
            <a:avLst/>
          </a:prstGeom>
        </p:spPr>
      </p:pic>
      <p:sp>
        <p:nvSpPr>
          <p:cNvPr id="152" name="Mammalia"/>
          <p:cNvSpPr txBox="1"/>
          <p:nvPr>
            <p:ph type="title"/>
          </p:nvPr>
        </p:nvSpPr>
        <p:spPr>
          <a:xfrm>
            <a:off x="1406409" y="9461500"/>
            <a:ext cx="21958301" cy="20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Mammalia</a:t>
            </a:r>
          </a:p>
        </p:txBody>
      </p:sp>
      <p:sp>
        <p:nvSpPr>
          <p:cNvPr id="153" name="Family-Mutelidae"/>
          <p:cNvSpPr txBox="1"/>
          <p:nvPr>
            <p:ph type="body" sz="quarter" idx="1"/>
          </p:nvPr>
        </p:nvSpPr>
        <p:spPr>
          <a:xfrm>
            <a:off x="1212850" y="11537950"/>
            <a:ext cx="219583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75D58"/>
                </a:solidFill>
              </a:defRPr>
            </a:lvl1pPr>
          </a:lstStyle>
          <a:p>
            <a:r>
              <a:t>Family-Mutelidae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mmunication"/>
          <p:cNvSpPr txBox="1"/>
          <p:nvPr>
            <p:ph type="title"/>
          </p:nvPr>
        </p:nvSpPr>
        <p:spPr>
          <a:xfrm>
            <a:off x="727303" y="215900"/>
            <a:ext cx="21958301" cy="2768600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000000"/>
                </a:solidFill>
              </a:defRPr>
            </a:lvl1pPr>
          </a:lstStyle>
          <a:p>
            <a:r>
              <a:t>Communication</a:t>
            </a:r>
          </a:p>
        </p:txBody>
      </p:sp>
      <p:sp>
        <p:nvSpPr>
          <p:cNvPr id="156" name="文本"/>
          <p:cNvSpPr txBox="1"/>
          <p:nvPr/>
        </p:nvSpPr>
        <p:spPr>
          <a:xfrm>
            <a:off x="6052084" y="5145019"/>
            <a:ext cx="5494094" cy="43122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474F48"/>
                </a:solidFill>
              </a:defRPr>
            </a:pPr>
          </a:p>
        </p:txBody>
      </p:sp>
      <p:pic>
        <p:nvPicPr>
          <p:cNvPr id="15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2084" y="5145019"/>
            <a:ext cx="5392366" cy="40557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8" name="A hiss"/>
          <p:cNvSpPr txBox="1"/>
          <p:nvPr/>
        </p:nvSpPr>
        <p:spPr>
          <a:xfrm>
            <a:off x="7808162" y="3208078"/>
            <a:ext cx="1619623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24842"/>
                </a:solidFill>
              </a:defRPr>
            </a:lvl1pPr>
          </a:lstStyle>
          <a:p>
            <a:r>
              <a:t>A hiss</a:t>
            </a:r>
          </a:p>
        </p:txBody>
      </p:sp>
      <p:sp>
        <p:nvSpPr>
          <p:cNvPr id="159" name="chortle"/>
          <p:cNvSpPr txBox="1"/>
          <p:nvPr/>
        </p:nvSpPr>
        <p:spPr>
          <a:xfrm>
            <a:off x="20709715" y="3208078"/>
            <a:ext cx="1825899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54C45"/>
                </a:solidFill>
              </a:defRPr>
            </a:lvl1pPr>
          </a:lstStyle>
          <a:p>
            <a:r>
              <a:t>chortle</a:t>
            </a:r>
          </a:p>
        </p:txBody>
      </p:sp>
      <p:sp>
        <p:nvSpPr>
          <p:cNvPr id="160" name="whimpering sounds"/>
          <p:cNvSpPr txBox="1"/>
          <p:nvPr/>
        </p:nvSpPr>
        <p:spPr>
          <a:xfrm>
            <a:off x="12445703" y="3208077"/>
            <a:ext cx="5246094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whimpering sounds </a:t>
            </a:r>
          </a:p>
        </p:txBody>
      </p:sp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1" y="4960784"/>
            <a:ext cx="4658673" cy="4680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2" name="alarm call"/>
          <p:cNvSpPr txBox="1"/>
          <p:nvPr/>
        </p:nvSpPr>
        <p:spPr>
          <a:xfrm>
            <a:off x="1724280" y="10556040"/>
            <a:ext cx="2542135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alarm call</a:t>
            </a:r>
          </a:p>
        </p:txBody>
      </p:sp>
      <p:sp>
        <p:nvSpPr>
          <p:cNvPr id="163" name="A loud chatter"/>
          <p:cNvSpPr txBox="1"/>
          <p:nvPr/>
        </p:nvSpPr>
        <p:spPr>
          <a:xfrm>
            <a:off x="1140878" y="3208077"/>
            <a:ext cx="3649366" cy="8382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A loud chatter</a:t>
            </a:r>
          </a:p>
        </p:txBody>
      </p:sp>
      <p:sp>
        <p:nvSpPr>
          <p:cNvPr id="164" name="agitation or fear"/>
          <p:cNvSpPr txBox="1"/>
          <p:nvPr/>
        </p:nvSpPr>
        <p:spPr>
          <a:xfrm>
            <a:off x="6767626" y="10556040"/>
            <a:ext cx="4063009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agitation or fear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3577" y="5472311"/>
            <a:ext cx="5849291" cy="3657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6" name="breeding"/>
          <p:cNvSpPr txBox="1"/>
          <p:nvPr/>
        </p:nvSpPr>
        <p:spPr>
          <a:xfrm>
            <a:off x="20467832" y="10556040"/>
            <a:ext cx="2309665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breeding</a:t>
            </a:r>
          </a:p>
        </p:txBody>
      </p:sp>
      <p:sp>
        <p:nvSpPr>
          <p:cNvPr id="167" name="encourage the young to follow"/>
          <p:cNvSpPr txBox="1"/>
          <p:nvPr/>
        </p:nvSpPr>
        <p:spPr>
          <a:xfrm>
            <a:off x="11361532" y="10556040"/>
            <a:ext cx="7673381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encourage the young to follow</a:t>
            </a:r>
          </a:p>
        </p:txBody>
      </p:sp>
      <p:pic>
        <p:nvPicPr>
          <p:cNvPr id="16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064" y="5281859"/>
            <a:ext cx="5029201" cy="40386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5" animBg="1" advAuto="0"/>
      <p:bldP spid="163" grpId="0"/>
      <p:bldP spid="163" grpId="1"/>
      <p:bldP spid="162" grpId="0"/>
      <p:bldP spid="162" grpId="1"/>
      <p:bldP spid="158" grpId="0"/>
      <p:bldP spid="158" grpId="1"/>
      <p:bldP spid="164" grpId="0"/>
      <p:bldP spid="164" grpId="1"/>
      <p:bldP spid="160" grpId="0"/>
      <p:bldP spid="160" grpId="1"/>
      <p:bldP spid="167" grpId="0"/>
      <p:bldP spid="167" grpId="1"/>
      <p:bldP spid="159" grpId="0"/>
      <p:bldP spid="159" grpId="1"/>
      <p:bldP spid="166" grpId="0"/>
      <p:bldP spid="16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Native Habit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000000"/>
                </a:solidFill>
              </a:defRPr>
            </a:lvl1pPr>
          </a:lstStyle>
          <a:p>
            <a:r>
              <a:t>Native Habitat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153" y="3623668"/>
            <a:ext cx="8769277" cy="5362106"/>
          </a:xfrm>
          <a:prstGeom prst="rect">
            <a:avLst/>
          </a:prstGeom>
          <a:ln w="25400">
            <a:solidFill>
              <a:srgbClr val="000000"/>
            </a:solidFill>
            <a:miter lim="400000"/>
            <a:headEnd/>
            <a:tailEnd/>
          </a:ln>
        </p:spPr>
      </p:pic>
      <p:pic>
        <p:nvPicPr>
          <p:cNvPr id="17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936" y="3623668"/>
            <a:ext cx="8077311" cy="5362106"/>
          </a:xfrm>
          <a:prstGeom prst="rect">
            <a:avLst/>
          </a:prstGeom>
          <a:ln w="25400">
            <a:solidFill>
              <a:srgbClr val="000000"/>
            </a:solidFill>
            <a:miter lim="400000"/>
            <a:headEnd/>
            <a:tailEnd/>
          </a:ln>
        </p:spPr>
      </p:pic>
      <p:sp>
        <p:nvSpPr>
          <p:cNvPr id="173" name="North American Great Plains，…"/>
          <p:cNvSpPr txBox="1"/>
          <p:nvPr/>
        </p:nvSpPr>
        <p:spPr>
          <a:xfrm>
            <a:off x="1104031" y="9624941"/>
            <a:ext cx="9305306" cy="167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5F56"/>
                </a:solidFill>
              </a:defRPr>
            </a:pPr>
            <a:r>
              <a:t>North American Great Plains，</a:t>
            </a:r>
          </a:p>
          <a:p>
            <a:pPr>
              <a:defRPr>
                <a:solidFill>
                  <a:srgbClr val="555F56"/>
                </a:solidFill>
              </a:defRPr>
            </a:pPr>
            <a:r>
              <a:t> southern Canada， northern Mexico</a:t>
            </a:r>
          </a:p>
        </p:txBody>
      </p:sp>
      <p:sp>
        <p:nvSpPr>
          <p:cNvPr id="174" name="Wyoming, South Dakota, Montana and…"/>
          <p:cNvSpPr txBox="1"/>
          <p:nvPr/>
        </p:nvSpPr>
        <p:spPr>
          <a:xfrm>
            <a:off x="14260328" y="9624941"/>
            <a:ext cx="9794528" cy="2311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Wyoming, South Dakota, Montana and</a:t>
            </a:r>
          </a:p>
          <a:p>
            <a:r>
              <a:t>Arizona.</a:t>
            </a:r>
          </a:p>
        </p:txBody>
      </p:sp>
      <p:sp>
        <p:nvSpPr>
          <p:cNvPr id="175" name="Reintroduction"/>
          <p:cNvSpPr txBox="1"/>
          <p:nvPr/>
        </p:nvSpPr>
        <p:spPr>
          <a:xfrm>
            <a:off x="10598274" y="5243978"/>
            <a:ext cx="3842817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Reintroduction</a:t>
            </a:r>
          </a:p>
        </p:txBody>
      </p:sp>
      <p:sp>
        <p:nvSpPr>
          <p:cNvPr id="176" name="箭头"/>
          <p:cNvSpPr/>
          <p:nvPr/>
        </p:nvSpPr>
        <p:spPr>
          <a:xfrm>
            <a:off x="10298097" y="6223000"/>
            <a:ext cx="477078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6161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800" b="1">
                <a:solidFill>
                  <a:srgbClr val="F5F8EB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6" animBg="1" advAuto="0"/>
      <p:bldP spid="173" grpId="2" animBg="1" advAuto="0"/>
      <p:bldP spid="175" grpId="3" animBg="1" advAuto="0"/>
      <p:bldP spid="171" grpId="1" animBg="1" advAuto="0"/>
      <p:bldP spid="176" grpId="4" animBg="1" advAuto="0"/>
      <p:bldP spid="172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Eating Habit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000000"/>
                </a:solidFill>
              </a:defRPr>
            </a:lvl1pPr>
          </a:lstStyle>
          <a:p>
            <a:r>
              <a:t>Eating Habits</a:t>
            </a:r>
          </a:p>
        </p:txBody>
      </p:sp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9232" y="2767179"/>
            <a:ext cx="11425251" cy="8181642"/>
          </a:xfrm>
          <a:prstGeom prst="rect">
            <a:avLst/>
          </a:prstGeom>
          <a:ln w="25400">
            <a:solidFill>
              <a:srgbClr val="000000"/>
            </a:solidFill>
            <a:miter lim="400000"/>
            <a:headEnd/>
            <a:tailEnd/>
          </a:ln>
        </p:spPr>
      </p:pic>
      <p:sp>
        <p:nvSpPr>
          <p:cNvPr id="180" name="prairie dogs"/>
          <p:cNvSpPr txBox="1"/>
          <p:nvPr/>
        </p:nvSpPr>
        <p:spPr>
          <a:xfrm>
            <a:off x="2769532" y="3469735"/>
            <a:ext cx="5078249" cy="1295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100"/>
            </a:lvl1pPr>
          </a:lstStyle>
          <a:p>
            <a:r>
              <a:t>prairie dogs</a:t>
            </a:r>
          </a:p>
        </p:txBody>
      </p:sp>
      <p:sp>
        <p:nvSpPr>
          <p:cNvPr id="181" name="线条"/>
          <p:cNvSpPr/>
          <p:nvPr/>
        </p:nvSpPr>
        <p:spPr>
          <a:xfrm flipV="1">
            <a:off x="5308656" y="4742360"/>
            <a:ext cx="1" cy="3078288"/>
          </a:xfrm>
          <a:prstGeom prst="line">
            <a:avLst/>
          </a:prstGeom>
          <a:ln w="25400">
            <a:solidFill>
              <a:srgbClr val="717D7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800" b="1"/>
            </a:pPr>
          </a:p>
        </p:txBody>
      </p:sp>
      <p:sp>
        <p:nvSpPr>
          <p:cNvPr id="182" name="mice, rats, ground squirrels, rabbits, birds and occasionally reptiles and insects."/>
          <p:cNvSpPr txBox="1"/>
          <p:nvPr/>
        </p:nvSpPr>
        <p:spPr>
          <a:xfrm>
            <a:off x="751877" y="7784551"/>
            <a:ext cx="9113559" cy="3048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mice, rats, ground squirrels, rabbits, birds and occasionally reptiles and insects.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2" animBg="1" advAuto="0"/>
      <p:bldP spid="180" grpId="1" animBg="1" advAuto="0"/>
      <p:bldP spid="182" grpId="3" animBg="1" advAuto="0"/>
      <p:bldP spid="179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ize"/>
          <p:cNvSpPr txBox="1"/>
          <p:nvPr>
            <p:ph type="title" idx="4294967295"/>
          </p:nvPr>
        </p:nvSpPr>
        <p:spPr>
          <a:xfrm>
            <a:off x="1212849" y="-65184"/>
            <a:ext cx="21958301" cy="2768601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000000"/>
                </a:solidFill>
              </a:defRPr>
            </a:lvl1pPr>
          </a:lstStyle>
          <a:p>
            <a:r>
              <a:t>Size</a:t>
            </a:r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08646" y="7004236"/>
            <a:ext cx="9878975" cy="58480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6" name="About the size of a mink"/>
          <p:cNvSpPr txBox="1"/>
          <p:nvPr/>
        </p:nvSpPr>
        <p:spPr>
          <a:xfrm>
            <a:off x="15665605" y="4916363"/>
            <a:ext cx="6165057" cy="838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About the size of a mink</a:t>
            </a:r>
          </a:p>
        </p:txBody>
      </p:sp>
      <p:sp>
        <p:nvSpPr>
          <p:cNvPr id="187" name="18 to 24 inches…"/>
          <p:cNvSpPr txBox="1"/>
          <p:nvPr/>
        </p:nvSpPr>
        <p:spPr>
          <a:xfrm>
            <a:off x="3152238" y="8857682"/>
            <a:ext cx="6354962" cy="157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18 to 24 inches</a:t>
            </a:r>
          </a:p>
          <a:p>
            <a:r>
              <a:t>(Tail 18 to 24 inches long)</a:t>
            </a:r>
          </a:p>
        </p:txBody>
      </p:sp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5" y="2833285"/>
            <a:ext cx="11442989" cy="523866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4" animBg="1" advAuto="0"/>
      <p:bldP spid="187" grpId="2" animBg="1" advAuto="0"/>
      <p:bldP spid="186" grpId="3" animBg="1" advAuto="0"/>
      <p:bldP spid="188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Why are Black-footed ferrets endangered?"/>
          <p:cNvSpPr txBox="1"/>
          <p:nvPr>
            <p:ph type="title" idx="4294967295"/>
          </p:nvPr>
        </p:nvSpPr>
        <p:spPr>
          <a:xfrm>
            <a:off x="469643" y="192476"/>
            <a:ext cx="21958301" cy="2768601"/>
          </a:xfrm>
          <a:prstGeom prst="rect">
            <a:avLst/>
          </a:prstGeom>
        </p:spPr>
        <p:txBody>
          <a:bodyPr/>
          <a:lstStyle>
            <a:lvl1pPr defTabSz="759460">
              <a:defRPr sz="9200">
                <a:solidFill>
                  <a:srgbClr val="000000"/>
                </a:solidFill>
              </a:defRPr>
            </a:lvl1pPr>
          </a:lstStyle>
          <a:p>
            <a:r>
              <a:t>Why are Black-footed ferrets endangered?</a:t>
            </a:r>
          </a:p>
        </p:txBody>
      </p:sp>
      <p:sp>
        <p:nvSpPr>
          <p:cNvPr id="191" name="We have destroyed their habitat…"/>
          <p:cNvSpPr txBox="1"/>
          <p:nvPr/>
        </p:nvSpPr>
        <p:spPr>
          <a:xfrm>
            <a:off x="1643896" y="9724686"/>
            <a:ext cx="7978975" cy="157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We have destroyed their habitat</a:t>
            </a:r>
          </a:p>
          <a:p>
            <a:r>
              <a:t> and killed their prey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8666" y="3656245"/>
            <a:ext cx="8669435" cy="48651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Humans have impacted black-footed ferrets…"/>
          <p:cNvSpPr txBox="1"/>
          <p:nvPr/>
        </p:nvSpPr>
        <p:spPr>
          <a:xfrm>
            <a:off x="11170311" y="5969000"/>
            <a:ext cx="1244347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rgbClr val="212121"/>
                </a:solidFill>
              </a:defRPr>
            </a:pPr>
            <a:r>
              <a:t>Humans have impacted black-footed ferrets</a:t>
            </a:r>
          </a:p>
          <a:p>
            <a:pPr>
              <a:defRPr sz="5000">
                <a:solidFill>
                  <a:srgbClr val="212121"/>
                </a:solidFill>
              </a:defRPr>
            </a:pPr>
            <a:r>
              <a:t> indirectly in numerous ways.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animBg="1" advAuto="0"/>
      <p:bldP spid="191" grpId="2" animBg="1" advAuto="0"/>
      <p:bldP spid="193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ferenc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algn="ctr">
              <a:defRPr sz="12000">
                <a:solidFill>
                  <a:srgbClr val="546056"/>
                </a:solidFill>
              </a:defRPr>
            </a:pPr>
            <a:r>
              <a:rPr>
                <a:solidFill>
                  <a:srgbClr val="000000"/>
                </a:solidFill>
              </a:rPr>
              <a:t>Reference</a:t>
            </a:r>
            <a:r>
              <a:t> </a:t>
            </a:r>
          </a:p>
        </p:txBody>
      </p:sp>
      <p:sp>
        <p:nvSpPr>
          <p:cNvPr id="196" name="“Black-Footed Ferret”, Smithsonian's National Zoo, March 31, 2022…"/>
          <p:cNvSpPr txBox="1"/>
          <p:nvPr/>
        </p:nvSpPr>
        <p:spPr>
          <a:xfrm>
            <a:off x="1160264" y="4127639"/>
            <a:ext cx="22063473" cy="49784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652145" indent="-652145" algn="l" defTabSz="457200">
              <a:defRPr sz="3200" b="1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“Black-Footed Ferret”, Smithsonian's National Zoo, March 31, 2022</a:t>
            </a:r>
          </a:p>
          <a:p>
            <a:pPr algn="l">
              <a:defRPr sz="3200" b="1">
                <a:solidFill>
                  <a:srgbClr val="212121"/>
                </a:solidFill>
              </a:defRPr>
            </a:pPr>
            <a:r>
              <a:t>       </a:t>
            </a:r>
            <a:r>
              <a:rPr u="sng"/>
              <a:t>https://nationalzoo.si.edu/animals/black-footed-ferret</a:t>
            </a:r>
            <a:endParaRPr u="sng"/>
          </a:p>
          <a:p>
            <a:pPr algn="just" defTabSz="457200">
              <a:defRPr sz="3200" b="1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[Accessed June 9, 2022]</a:t>
            </a:r>
          </a:p>
          <a:p>
            <a:pPr algn="just" defTabSz="457200">
              <a:defRPr sz="3200" b="1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Team, Animals Network, and Cydni Oldham, “Black-Footed Ferret - Description, Habitat, Image, Diet, and Interesting Facts”,</a:t>
            </a:r>
          </a:p>
          <a:p>
            <a:pPr algn="l" defTabSz="457200">
              <a:defRPr sz="3200" b="1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Animals Network, September 18, 2018</a:t>
            </a:r>
          </a:p>
          <a:p>
            <a:pPr algn="l" defTabSz="457200">
              <a:defRPr sz="3200" b="1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</a:t>
            </a:r>
            <a:r>
              <a:rPr u="sng"/>
              <a:t>https://animals.net/black-footed-ferret/</a:t>
            </a:r>
            <a:endParaRPr u="sng"/>
          </a:p>
          <a:p>
            <a:pPr algn="just" defTabSz="457200">
              <a:defRPr sz="3200" b="1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     [Accessed June 9, 2022]</a:t>
            </a:r>
          </a:p>
          <a:p>
            <a:pPr algn="just" defTabSz="457200">
              <a:defRPr sz="3200" b="1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Delic Anja, “Black- Footed Ferret Information: Population, Diet, Range”, FRIENDLY FERRET, May 31, 2021</a:t>
            </a:r>
          </a:p>
          <a:p>
            <a:pPr algn="just" defTabSz="457200">
              <a:defRPr sz="3200" b="1" u="sng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/>
              <a:t>        </a:t>
            </a:r>
            <a:r>
              <a:t>https://friendlyferret.com/black-footed-ferret/</a:t>
            </a:r>
            <a:r>
              <a:rPr u="none"/>
              <a:t> </a:t>
            </a:r>
            <a:endParaRPr u="none"/>
          </a:p>
          <a:p>
            <a:pPr algn="just" defTabSz="457200">
              <a:defRPr sz="3200" b="1" u="sng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/>
              <a:t>        [Accessed June 9, 2022]</a:t>
            </a:r>
            <a:endParaRPr u="none"/>
          </a:p>
        </p:txBody>
      </p:sp>
      <p:sp>
        <p:nvSpPr>
          <p:cNvPr id="197" name="文本"/>
          <p:cNvSpPr txBox="1"/>
          <p:nvPr/>
        </p:nvSpPr>
        <p:spPr>
          <a:xfrm>
            <a:off x="2845971" y="5393436"/>
            <a:ext cx="486834" cy="10414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212121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  <p:bldP spid="196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1" i="0" u="none" strike="noStrike" cap="none" spc="0" normalizeH="0" baseline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1" i="0" u="none" strike="noStrike" cap="none" spc="0" normalizeH="0" baseline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1363</Words>
  <Application>WPS 文字</Application>
  <PresentationFormat/>
  <Paragraphs>89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Palatino</vt:lpstr>
      <vt:lpstr>Hoefler Text</vt:lpstr>
      <vt:lpstr>Helvetica Neue</vt:lpstr>
      <vt:lpstr>Times Roman</vt:lpstr>
      <vt:lpstr>Times</vt:lpstr>
      <vt:lpstr>微软雅黑</vt:lpstr>
      <vt:lpstr>汉仪旗黑</vt:lpstr>
      <vt:lpstr>宋体</vt:lpstr>
      <vt:lpstr>Arial Unicode MS</vt:lpstr>
      <vt:lpstr>汉仪书宋二KW</vt:lpstr>
      <vt:lpstr>Palatino</vt:lpstr>
      <vt:lpstr>Calibri</vt:lpstr>
      <vt:lpstr>Helvetica Neue</vt:lpstr>
      <vt:lpstr>BrushedCanvas</vt:lpstr>
      <vt:lpstr>Black-footed ferry</vt:lpstr>
      <vt:lpstr>Introduction</vt:lpstr>
      <vt:lpstr>Mammalia</vt:lpstr>
      <vt:lpstr>Communication</vt:lpstr>
      <vt:lpstr>Native Habitat</vt:lpstr>
      <vt:lpstr>Eating Habits</vt:lpstr>
      <vt:lpstr>Size</vt:lpstr>
      <vt:lpstr>Why are Black-footed ferrets endangered?</vt:lpstr>
      <vt:lpstr>Reference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Black-footed ferry</dc:title>
  <dc:creator/>
  <cp:lastModifiedBy>Jo</cp:lastModifiedBy>
  <cp:revision>2</cp:revision>
  <dcterms:created xsi:type="dcterms:W3CDTF">2022-06-09T15:16:51Z</dcterms:created>
  <dcterms:modified xsi:type="dcterms:W3CDTF">2022-06-09T15:16:51Z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B6217FC24C00A4747AEFA16297716BD5</vt:lpwstr>
  </property>
  <property fmtid="{D5CDD505-2E9C-101B-9397-08002B2CF9AE}" pid="3" name="KSOProductBuildVer">
    <vt:lpwstr>2052-4.2.2.6882</vt:lpwstr>
  </property>
</Properties>
</file>